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91" r:id="rId3"/>
    <p:sldId id="261" r:id="rId4"/>
    <p:sldId id="262" r:id="rId5"/>
    <p:sldId id="264" r:id="rId6"/>
    <p:sldId id="263" r:id="rId7"/>
    <p:sldId id="267" r:id="rId8"/>
    <p:sldId id="292" r:id="rId9"/>
    <p:sldId id="283" r:id="rId10"/>
    <p:sldId id="289" r:id="rId11"/>
    <p:sldId id="290" r:id="rId12"/>
    <p:sldId id="284" r:id="rId13"/>
    <p:sldId id="293" r:id="rId14"/>
    <p:sldId id="27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0000"/>
    <a:srgbClr val="CC7367"/>
    <a:srgbClr val="FFF6E7"/>
    <a:srgbClr val="8D6347"/>
    <a:srgbClr val="FFFFFF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1EF6D-0F55-43E6-AA37-5E0C5516E58C}" v="19" dt="2020-11-18T04:23:01.818"/>
    <p1510:client id="{D7D88AC9-67F9-4E9B-9CE0-EC495798E2D3}" v="2" dt="2020-11-18T04:37:34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14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437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9</a:t>
            </a:fld>
            <a:endParaRPr lang="en-US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12</a:t>
            </a:fld>
            <a:endParaRPr lang="en-US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/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/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/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/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/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/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/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/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/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/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/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/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/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/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/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/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/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/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/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/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/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/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/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/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505" indent="-230505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/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/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505" indent="-230505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/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/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/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/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/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/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/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/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/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/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/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/>
          <p:cNvCxnSpPr/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/>
          <p:cNvCxnSpPr/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79705" indent="-179705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79705" indent="-179705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79705" indent="-179705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79705" indent="-179705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79705" indent="-179705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9705" indent="-179705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/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/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/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/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/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/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/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/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/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/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/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/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/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/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/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/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/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/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/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/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/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/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/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/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/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/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/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/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/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/>
          <p:cNvSpPr>
            <a:spLocks noGrp="1"/>
          </p:cNvSpPr>
          <p:nvPr>
            <p:ph type="chart" sz="quarter" idx="82" hasCustomPrompt="1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/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505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805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505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505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505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/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/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/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/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/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24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34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075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1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/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/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/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8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/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/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val 8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/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/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/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/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505">
              <a:lnSpc>
                <a:spcPct val="100000"/>
              </a:lnSpc>
              <a:spcBef>
                <a:spcPts val="600"/>
              </a:spcBef>
              <a:defRPr sz="2100" i="0"/>
            </a:lvl1pPr>
            <a:lvl2pPr marL="1905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505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505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505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/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/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505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905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505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505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505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/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/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/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/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/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/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/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/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/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/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/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/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/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/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/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/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/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/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/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/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/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/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/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/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t>11/17/2020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Oval 6"/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297" y="816745"/>
            <a:ext cx="4251138" cy="19548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Online Table Reservation System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TableFleet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52" y="2639886"/>
            <a:ext cx="4251138" cy="30785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Aman </a:t>
            </a:r>
            <a:r>
              <a:rPr lang="en-US" dirty="0" err="1"/>
              <a:t>Awana</a:t>
            </a:r>
            <a:endParaRPr lang="en-US" dirty="0"/>
          </a:p>
          <a:p>
            <a:pPr algn="ctr"/>
            <a:r>
              <a:rPr lang="en-US" dirty="0"/>
              <a:t>Aishwarya Pathak</a:t>
            </a:r>
          </a:p>
          <a:p>
            <a:pPr algn="ctr"/>
            <a:r>
              <a:rPr lang="en-US" dirty="0"/>
              <a:t>Darshan Nayak</a:t>
            </a:r>
          </a:p>
          <a:p>
            <a:pPr algn="ctr"/>
            <a:r>
              <a:rPr lang="en-US" dirty="0"/>
              <a:t>Ishan Parekh</a:t>
            </a:r>
          </a:p>
          <a:p>
            <a:pPr algn="ctr"/>
            <a:r>
              <a:rPr lang="en-US" dirty="0" err="1"/>
              <a:t>Sihan</a:t>
            </a:r>
            <a:r>
              <a:rPr lang="en-US" dirty="0"/>
              <a:t> Yang</a:t>
            </a:r>
          </a:p>
          <a:p>
            <a:pPr algn="ctr"/>
            <a:r>
              <a:rPr lang="en-US" dirty="0" err="1"/>
              <a:t>Ushma</a:t>
            </a:r>
            <a:r>
              <a:rPr lang="en-US" dirty="0"/>
              <a:t> Desai</a:t>
            </a:r>
          </a:p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dirty="0" smtClean="0">
                <a:solidFill>
                  <a:srgbClr val="FFFFFF"/>
                </a:solidFill>
              </a:r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analysis: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5"/>
          </p:nvPr>
        </p:nvSpPr>
        <p:spPr>
          <a:xfrm>
            <a:off x="838206" y="1744846"/>
            <a:ext cx="10515600" cy="52631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The following cost analysis indicates cost that our team will incur while serving </a:t>
            </a:r>
            <a:r>
              <a:rPr lang="en-US" b="1" dirty="0"/>
              <a:t>1 restaurant’s needs</a:t>
            </a:r>
            <a:r>
              <a:rPr lang="en-US" dirty="0"/>
              <a:t>. Here we have assumed a traffic of </a:t>
            </a:r>
            <a:r>
              <a:rPr lang="en-US" b="1" dirty="0"/>
              <a:t>100 customer reservations on average on daily basis: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59129" y="3734004"/>
            <a:ext cx="1728216" cy="1686154"/>
          </a:xfrm>
        </p:spPr>
        <p:txBody>
          <a:bodyPr>
            <a:normAutofit/>
          </a:bodyPr>
          <a:lstStyle/>
          <a:p>
            <a:r>
              <a:rPr lang="en-US" dirty="0"/>
              <a:t>3$/year per website - design tools, custom CSS, and Google Analytics support)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51"/>
          </p:nvPr>
        </p:nvSpPr>
        <p:spPr>
          <a:xfrm>
            <a:off x="3264814" y="2754860"/>
            <a:ext cx="1285545" cy="738274"/>
          </a:xfrm>
        </p:spPr>
        <p:txBody>
          <a:bodyPr/>
          <a:lstStyle/>
          <a:p>
            <a:r>
              <a:rPr lang="en-US" sz="2200" dirty="0"/>
              <a:t>Amazon EC2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53"/>
          </p:nvPr>
        </p:nvSpPr>
        <p:spPr>
          <a:xfrm>
            <a:off x="5543113" y="2849708"/>
            <a:ext cx="1106424" cy="526312"/>
          </a:xfrm>
        </p:spPr>
        <p:txBody>
          <a:bodyPr/>
          <a:lstStyle/>
          <a:p>
            <a:r>
              <a:rPr lang="en-US" sz="2400" dirty="0"/>
              <a:t>RDS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57"/>
          </p:nvPr>
        </p:nvSpPr>
        <p:spPr>
          <a:xfrm>
            <a:off x="9603105" y="3734004"/>
            <a:ext cx="1728216" cy="1686153"/>
          </a:xfrm>
        </p:spPr>
        <p:txBody>
          <a:bodyPr/>
          <a:lstStyle/>
          <a:p>
            <a:r>
              <a:rPr lang="en-US" dirty="0"/>
              <a:t>Free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59"/>
          </p:nvPr>
        </p:nvSpPr>
        <p:spPr>
          <a:xfrm>
            <a:off x="3045123" y="3734004"/>
            <a:ext cx="1728216" cy="1686154"/>
          </a:xfrm>
        </p:spPr>
        <p:txBody>
          <a:bodyPr/>
          <a:lstStyle/>
          <a:p>
            <a:r>
              <a:rPr lang="en-US" dirty="0"/>
              <a:t>On demand service cost-</a:t>
            </a:r>
          </a:p>
          <a:p>
            <a:r>
              <a:rPr lang="en-US" dirty="0"/>
              <a:t>$ 176/restaurant per month @$0.704/hour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half" idx="61"/>
          </p:nvPr>
        </p:nvSpPr>
        <p:spPr>
          <a:xfrm>
            <a:off x="5231117" y="3734004"/>
            <a:ext cx="1728216" cy="1686154"/>
          </a:xfrm>
        </p:spPr>
        <p:txBody>
          <a:bodyPr>
            <a:normAutofit/>
          </a:bodyPr>
          <a:lstStyle/>
          <a:p>
            <a:r>
              <a:rPr lang="en-US" dirty="0"/>
              <a:t>Free Tier-for 1st year - Thereafter we will incur “pay as you use” charges  - 10$/month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half" idx="63"/>
          </p:nvPr>
        </p:nvSpPr>
        <p:spPr>
          <a:xfrm>
            <a:off x="7417111" y="3734004"/>
            <a:ext cx="1728216" cy="1686154"/>
          </a:xfrm>
        </p:spPr>
        <p:txBody>
          <a:bodyPr>
            <a:normAutofit/>
          </a:bodyPr>
          <a:lstStyle/>
          <a:p>
            <a:r>
              <a:rPr lang="en-US" dirty="0"/>
              <a:t>Free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65846" y="5766339"/>
            <a:ext cx="62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Thus per restaurant cost per month: $190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694D46-DCD0-4EDB-B5F5-A03F111C3C1E}"/>
              </a:ext>
            </a:extLst>
          </p:cNvPr>
          <p:cNvSpPr>
            <a:spLocks noGrp="1"/>
          </p:cNvSpPr>
          <p:nvPr>
            <p:ph type="body" sz="half" idx="42"/>
          </p:nvPr>
        </p:nvSpPr>
        <p:spPr>
          <a:xfrm>
            <a:off x="1100767" y="2863172"/>
            <a:ext cx="1178984" cy="416006"/>
          </a:xfrm>
        </p:spPr>
        <p:txBody>
          <a:bodyPr/>
          <a:lstStyle/>
          <a:p>
            <a:r>
              <a:rPr lang="en-US" sz="1800" dirty="0" err="1"/>
              <a:t>NicePage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DCE457-048C-46A5-A0DC-5F5B755C7252}"/>
              </a:ext>
            </a:extLst>
          </p:cNvPr>
          <p:cNvSpPr>
            <a:spLocks noGrp="1"/>
          </p:cNvSpPr>
          <p:nvPr>
            <p:ph type="body" sz="half" idx="55"/>
          </p:nvPr>
        </p:nvSpPr>
        <p:spPr>
          <a:xfrm>
            <a:off x="7728006" y="2756748"/>
            <a:ext cx="1106424" cy="314427"/>
          </a:xfrm>
        </p:spPr>
        <p:txBody>
          <a:bodyPr/>
          <a:lstStyle/>
          <a:p>
            <a:r>
              <a:rPr lang="en-US" dirty="0"/>
              <a:t>MySQL </a:t>
            </a:r>
          </a:p>
          <a:p>
            <a:r>
              <a:rPr lang="en-US" dirty="0"/>
              <a:t>database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505C78-82A1-4D20-8F18-AC5D725EE53A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9914001" y="2809569"/>
            <a:ext cx="1106424" cy="314427"/>
          </a:xfrm>
        </p:spPr>
        <p:txBody>
          <a:bodyPr/>
          <a:lstStyle/>
          <a:p>
            <a:r>
              <a:rPr lang="en-US" dirty="0"/>
              <a:t>GitHub,</a:t>
            </a:r>
          </a:p>
          <a:p>
            <a:r>
              <a:rPr lang="en-US" dirty="0"/>
              <a:t>php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6" y="173827"/>
            <a:ext cx="10515600" cy="704696"/>
          </a:xfrm>
        </p:spPr>
        <p:txBody>
          <a:bodyPr anchor="b">
            <a:normAutofit/>
          </a:bodyPr>
          <a:lstStyle/>
          <a:p>
            <a:r>
              <a:rPr lang="en-US" dirty="0"/>
              <a:t>Revenue Model: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838200" y="970914"/>
            <a:ext cx="7221220" cy="5887085"/>
          </a:xfrm>
        </p:spPr>
        <p:txBody>
          <a:bodyPr>
            <a:normAutofit/>
          </a:bodyPr>
          <a:lstStyle/>
          <a:p>
            <a:pPr marL="285750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Monthly/yearly subscription plans for small restaurants/café. We will have a fixed one-time cost of $50 for listing the restaurant on our website and a monthly service cost of $215 (includes 15% margin over the cost price)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n-US" sz="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Group subscription plans for chain of restaurants/cafe - </a:t>
            </a:r>
            <a:r>
              <a:rPr lang="en-US" sz="1600" b="1" dirty="0"/>
              <a:t>5% discounts</a:t>
            </a:r>
            <a:r>
              <a:rPr lang="en-US" sz="1600" dirty="0"/>
              <a:t> will be given for the one-time cost, but the operational cost will remain the same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dirty="0"/>
          </a:p>
          <a:p>
            <a:pPr marL="285750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We plan to serve </a:t>
            </a:r>
            <a:r>
              <a:rPr lang="en-US" sz="1600" b="1" dirty="0"/>
              <a:t>5 restaurants in the 1st month</a:t>
            </a:r>
            <a:r>
              <a:rPr lang="en-US" sz="1600" dirty="0"/>
              <a:t> and add </a:t>
            </a:r>
            <a:r>
              <a:rPr lang="en-US" sz="1600" b="1" dirty="0"/>
              <a:t>10 each</a:t>
            </a:r>
            <a:r>
              <a:rPr lang="en-US" sz="1600" dirty="0"/>
              <a:t> to our list every subsequent month. Thus by the end of 1st year, we will have around </a:t>
            </a:r>
            <a:r>
              <a:rPr lang="en-US" sz="1600" b="1" dirty="0"/>
              <a:t>115 restaurants</a:t>
            </a:r>
            <a:r>
              <a:rPr lang="en-US" sz="1600" dirty="0"/>
              <a:t> and we will be generating around </a:t>
            </a:r>
            <a:r>
              <a:rPr lang="en-US" sz="1600" b="1" dirty="0"/>
              <a:t>$ 154,800(variable)</a:t>
            </a:r>
            <a:r>
              <a:rPr lang="en-US" sz="1600" dirty="0"/>
              <a:t> in revenue and the net profit would be</a:t>
            </a:r>
            <a:r>
              <a:rPr lang="en-US" sz="1600" b="1" dirty="0"/>
              <a:t> $23,220(variable)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n-US" sz="800" b="1" dirty="0"/>
          </a:p>
          <a:p>
            <a:pPr marL="285750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ym typeface="+mn-ea"/>
              </a:rPr>
              <a:t>We plan on charging additional amount to restaurants in future who would want to enroll for our future plans of including a full-fledged menu and pre-ordering facility on our website</a:t>
            </a:r>
          </a:p>
          <a:p>
            <a:pPr marL="0" indent="0" fontAlgn="base">
              <a:lnSpc>
                <a:spcPct val="100000"/>
              </a:lnSpc>
              <a:buNone/>
            </a:pPr>
            <a:endParaRPr lang="en-US" sz="800" b="1" dirty="0"/>
          </a:p>
          <a:p>
            <a:pPr marL="285750" indent="-28575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Future Developments could include Room reservations and Payments as well. So that will bring small hotels and big companies having a chain of hotels under our business revenue umbrella</a:t>
            </a:r>
            <a:endParaRPr lang="en-US" sz="1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0880" y="1808480"/>
            <a:ext cx="3496945" cy="3028950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Goals and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71789" y="1462089"/>
            <a:ext cx="7325248" cy="5395912"/>
          </a:xfrm>
        </p:spPr>
        <p:txBody>
          <a:bodyPr>
            <a:norm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Enable mobile notification/email service using AWS SES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Pre-ordering food and implementing payment gateway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Improve the online reservation system, expand the scope of application, through the user demand for timely adjustment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Deepen cooperation with restaurants, such as adding an advance order system, so that customers can enjoy more convenient and comprehensive services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Integrate our online system with the restaurant website to provide them with additional functionalities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Enabling tracking and analytical functions for the restaurants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Font typeface="+mj-lt"/>
              <a:buAutoNum type="arabicParenR"/>
            </a:pP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Benefits restaurants to control capacity, track cancellations,  manage walk-ins and follow safety guidelines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558" y="2205093"/>
            <a:ext cx="4246653" cy="30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E2F2-DDBF-4FD8-98E7-7F7F7A3B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5335D-EF4A-4308-A7A6-F578E2D9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EAA4E9-A0FF-4F06-A5C3-54341F13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78400"/>
            <a:ext cx="8543925" cy="44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9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8555" y="2947386"/>
            <a:ext cx="529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Questions?</a:t>
            </a:r>
          </a:p>
          <a:p>
            <a:pPr algn="ctr"/>
            <a:br>
              <a:rPr lang="en-US" sz="2400" dirty="0"/>
            </a:br>
            <a:r>
              <a:rPr lang="en-US" sz="2400" dirty="0"/>
              <a:t>Any Feedback is most valuable to us!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dirty="0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E7493-E8BB-42CE-B328-6467A6EC6390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57EB7-D28E-4487-BE60-DC5834213BC6}"/>
              </a:ext>
            </a:extLst>
          </p:cNvPr>
          <p:cNvSpPr txBox="1"/>
          <p:nvPr/>
        </p:nvSpPr>
        <p:spPr>
          <a:xfrm>
            <a:off x="964642" y="1637881"/>
            <a:ext cx="10515600" cy="445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0" dirty="0">
                <a:effectLst/>
              </a:rPr>
              <a:t>Need of the online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Business Idea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0" dirty="0">
                <a:effectLst/>
              </a:rPr>
              <a:t>Scope of the idea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Technology stack we use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0" dirty="0">
                <a:effectLst/>
              </a:rPr>
              <a:t>Cost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Revenue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0" dirty="0">
                <a:effectLst/>
              </a:rPr>
              <a:t>Future</a:t>
            </a:r>
            <a:r>
              <a:rPr lang="en-US" sz="2400" dirty="0"/>
              <a:t> goals and expectations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Demo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5D521EA-008F-46B3-AAAA-1DC698C7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</a:t>
            </a:r>
          </a:p>
        </p:txBody>
      </p:sp>
    </p:spTree>
    <p:extLst>
      <p:ext uri="{BB962C8B-B14F-4D97-AF65-F5344CB8AC3E}">
        <p14:creationId xmlns:p14="http://schemas.microsoft.com/office/powerpoint/2010/main" val="282648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430" y="733083"/>
            <a:ext cx="10515600" cy="591797"/>
          </a:xfrm>
        </p:spPr>
        <p:txBody>
          <a:bodyPr>
            <a:normAutofit/>
          </a:bodyPr>
          <a:lstStyle/>
          <a:p>
            <a:r>
              <a:rPr lang="en-US" dirty="0"/>
              <a:t>Why we need the online system?</a:t>
            </a:r>
          </a:p>
        </p:txBody>
      </p:sp>
      <p:pic>
        <p:nvPicPr>
          <p:cNvPr id="21" name="Picture Placeholder 20" descr="Glass icon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6449" t="-20014" r="-56449" b="-26812"/>
          <a:stretch>
            <a:fillRect/>
          </a:stretch>
        </p:blipFill>
        <p:spPr>
          <a:xfrm>
            <a:off x="1009659" y="2761871"/>
            <a:ext cx="504000" cy="5040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48"/>
          </p:nvPr>
        </p:nvSpPr>
        <p:spPr>
          <a:xfrm>
            <a:off x="1630819" y="2596222"/>
            <a:ext cx="3775075" cy="835297"/>
          </a:xfrm>
        </p:spPr>
        <p:txBody>
          <a:bodyPr/>
          <a:lstStyle/>
          <a:p>
            <a:pPr algn="just"/>
            <a:r>
              <a:rPr lang="en-US" dirty="0"/>
              <a:t>Apart from good food, offering your clients a good overall experience is a master key to getting repeat clients</a:t>
            </a:r>
          </a:p>
        </p:txBody>
      </p:sp>
      <p:pic>
        <p:nvPicPr>
          <p:cNvPr id="25" name="Picture Placeholder 24" descr="Cloche icon"/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9608" t="-22708" r="-9608" b="-46945"/>
          <a:stretch>
            <a:fillRect/>
          </a:stretch>
        </p:blipFill>
        <p:spPr>
          <a:xfrm>
            <a:off x="6522420" y="2754732"/>
            <a:ext cx="504000" cy="504000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52"/>
          </p:nvPr>
        </p:nvSpPr>
        <p:spPr>
          <a:xfrm>
            <a:off x="7122858" y="2596222"/>
            <a:ext cx="4230942" cy="83529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A long queue outside, with no predictability of the wait-time will increase the chances of customers going to competitors thus, affecting your business</a:t>
            </a:r>
          </a:p>
        </p:txBody>
      </p:sp>
      <p:pic>
        <p:nvPicPr>
          <p:cNvPr id="23" name="Picture Placeholder 22" descr="Knife and fork icon"/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75" t="-13714" r="-35875" b="-13714"/>
          <a:stretch>
            <a:fillRect/>
          </a:stretch>
        </p:blipFill>
        <p:spPr>
          <a:xfrm>
            <a:off x="1009659" y="4259510"/>
            <a:ext cx="504000" cy="504000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50"/>
          </p:nvPr>
        </p:nvSpPr>
        <p:spPr>
          <a:xfrm>
            <a:off x="1630819" y="4166121"/>
            <a:ext cx="3775075" cy="105954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Online table reservations will make your businesses available or visible to the customers, thereby making it convenient for them to make quick reservations</a:t>
            </a:r>
          </a:p>
        </p:txBody>
      </p:sp>
      <p:pic>
        <p:nvPicPr>
          <p:cNvPr id="27" name="Picture Placeholder 26" descr="Chef hat icon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6034" t="-23413" r="-26034" b="-23413"/>
          <a:stretch>
            <a:fillRect/>
          </a:stretch>
        </p:blipFill>
        <p:spPr>
          <a:xfrm>
            <a:off x="6522420" y="4245725"/>
            <a:ext cx="504000" cy="504000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54"/>
          </p:nvPr>
        </p:nvSpPr>
        <p:spPr>
          <a:xfrm>
            <a:off x="7267807" y="4166121"/>
            <a:ext cx="3775075" cy="835297"/>
          </a:xfrm>
        </p:spPr>
        <p:txBody>
          <a:bodyPr/>
          <a:lstStyle/>
          <a:p>
            <a:pPr algn="just"/>
            <a:r>
              <a:rPr lang="en-US" dirty="0"/>
              <a:t>Ease of doing business increases by leveraging cutting edge technologies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dirty="0" smtClean="0"/>
              <a:t>3</a:t>
            </a:fld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72683" y="5759792"/>
            <a:ext cx="75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where the need for an Online Table Reservation System comes up!!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6343"/>
          </a:xfrm>
        </p:spPr>
        <p:txBody>
          <a:bodyPr>
            <a:normAutofit/>
          </a:bodyPr>
          <a:lstStyle/>
          <a:p>
            <a:r>
              <a:rPr lang="en-US" dirty="0"/>
              <a:t>Business idea and relevance </a:t>
            </a:r>
          </a:p>
        </p:txBody>
      </p:sp>
      <p:pic>
        <p:nvPicPr>
          <p:cNvPr id="15" name="Picture Placeholder 14" descr="Glass icon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>
            <a:fillRect/>
          </a:stretch>
        </p:blipFill>
        <p:spPr>
          <a:xfrm>
            <a:off x="1014254" y="2337296"/>
            <a:ext cx="504000" cy="504000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48"/>
          </p:nvPr>
        </p:nvSpPr>
        <p:spPr>
          <a:xfrm>
            <a:off x="1014253" y="5798931"/>
            <a:ext cx="9938449" cy="856344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Cloche icon"/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>
            <a:fillRect/>
          </a:stretch>
        </p:blipFill>
        <p:spPr>
          <a:xfrm>
            <a:off x="9251413" y="2332432"/>
            <a:ext cx="504000" cy="5040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52"/>
          </p:nvPr>
        </p:nvSpPr>
        <p:spPr>
          <a:xfrm>
            <a:off x="9251413" y="3021104"/>
            <a:ext cx="2241175" cy="26138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information would include- name, contact number, number of people visiting and preferred time range prior to visiting the restaurant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dirty="0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09421" y="1059070"/>
            <a:ext cx="71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Hosting a website on cloud for restaurant table booking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BE899D-B2AE-4A22-87EF-EA1DAA0B40D5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5C918-9282-458E-87BB-03866FBD78D8}"/>
              </a:ext>
            </a:extLst>
          </p:cNvPr>
          <p:cNvSpPr txBox="1"/>
          <p:nvPr/>
        </p:nvSpPr>
        <p:spPr>
          <a:xfrm>
            <a:off x="5638800" y="31242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DFEFC-FB93-445B-8A22-8C7355AF8ABA}"/>
              </a:ext>
            </a:extLst>
          </p:cNvPr>
          <p:cNvSpPr txBox="1"/>
          <p:nvPr/>
        </p:nvSpPr>
        <p:spPr>
          <a:xfrm>
            <a:off x="4086225" y="2332432"/>
            <a:ext cx="1571625" cy="77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77E028-52AB-41A0-A57F-75DFC99AB5F7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r="12637"/>
          <a:stretch>
            <a:fillRect/>
          </a:stretch>
        </p:blipFill>
        <p:spPr bwMode="auto">
          <a:xfrm>
            <a:off x="3804599" y="1954810"/>
            <a:ext cx="4582800" cy="28440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9C5846-74C3-4354-A95F-AA5F2737F933}"/>
              </a:ext>
            </a:extLst>
          </p:cNvPr>
          <p:cNvSpPr txBox="1"/>
          <p:nvPr/>
        </p:nvSpPr>
        <p:spPr>
          <a:xfrm>
            <a:off x="1014253" y="3000375"/>
            <a:ext cx="2348072" cy="294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Customers will fill up a registration form on our newly created website by choosing the restaurant from the list of available ones.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dirty="0" smtClean="0"/>
              <a:t>5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61966" y="1872385"/>
            <a:ext cx="7995950" cy="2318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/>
              <a:t>Effective restaurant service to customers</a:t>
            </a:r>
          </a:p>
          <a:p>
            <a:pPr fontAlgn="base"/>
            <a:endParaRPr lang="en-US" sz="20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Flexibility to make reservations at any time and any place with 24/7 available service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Reducing waiting time for customers and improving upon customer service and restaurant ratings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007" y="3879350"/>
            <a:ext cx="3178197" cy="809566"/>
          </a:xfrm>
        </p:spPr>
        <p:txBody>
          <a:bodyPr>
            <a:normAutofit/>
          </a:bodyPr>
          <a:lstStyle/>
          <a:p>
            <a:r>
              <a:rPr lang="en-US" dirty="0"/>
              <a:t>Stakeholders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dirty="0" smtClean="0"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74238" y="4965915"/>
            <a:ext cx="2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Customers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54135" y="5606669"/>
            <a:ext cx="2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Restaurants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5601092"/>
            <a:ext cx="33587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 team  </a:t>
            </a:r>
            <a:r>
              <a:rPr lang="en-US" sz="1400" dirty="0"/>
              <a:t>(Development and Marketing Team)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0" y="4960338"/>
            <a:ext cx="225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Investors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</a:t>
            </a:r>
            <a:r>
              <a:rPr lang="en-US" b="0" dirty="0"/>
              <a:t> </a:t>
            </a:r>
            <a:r>
              <a:rPr lang="en-US" dirty="0"/>
              <a:t>of</a:t>
            </a:r>
            <a:r>
              <a:rPr lang="en-US" b="0" dirty="0"/>
              <a:t> </a:t>
            </a:r>
            <a:r>
              <a:rPr lang="en-US" dirty="0"/>
              <a:t>the</a:t>
            </a:r>
            <a:r>
              <a:rPr lang="en-US" b="0" dirty="0"/>
              <a:t> </a:t>
            </a:r>
            <a:r>
              <a:rPr lang="en-US" dirty="0"/>
              <a:t>idea</a:t>
            </a:r>
            <a:r>
              <a:rPr lang="en-US" b="0" dirty="0"/>
              <a:t> 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9"/>
          </p:nvPr>
        </p:nvSpPr>
        <p:spPr>
          <a:xfrm>
            <a:off x="749429" y="3582844"/>
            <a:ext cx="4680000" cy="343264"/>
          </a:xfrm>
        </p:spPr>
        <p:txBody>
          <a:bodyPr/>
          <a:lstStyle/>
          <a:p>
            <a:r>
              <a:rPr lang="en-US" sz="2800" b="0" dirty="0"/>
              <a:t>Functionalities: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27" y="3582844"/>
            <a:ext cx="6033844" cy="341824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Online Reservation of a table at the restaurant through a website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Website hosted on EC2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Registration form to be filed by the customer through phone or computer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Customer data is backed up using Amazon RDS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7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14" y="2767861"/>
            <a:ext cx="3744999" cy="20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58B60F-73E2-4239-A5B9-A844C78B7256}"/>
              </a:ext>
            </a:extLst>
          </p:cNvPr>
          <p:cNvSpPr txBox="1"/>
          <p:nvPr/>
        </p:nvSpPr>
        <p:spPr>
          <a:xfrm>
            <a:off x="749429" y="1462088"/>
            <a:ext cx="2118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Assumptions: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167A9-CD28-4206-BB48-0560D4848003}"/>
              </a:ext>
            </a:extLst>
          </p:cNvPr>
          <p:cNvSpPr txBox="1"/>
          <p:nvPr/>
        </p:nvSpPr>
        <p:spPr>
          <a:xfrm>
            <a:off x="604427" y="1862198"/>
            <a:ext cx="5491573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505" indent="-230505">
              <a:lnSpc>
                <a:spcPct val="14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Considering the current pandemic scenario, the restaurants will not allow more than 10 persons per booking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B9E8F4-8B95-4763-938A-399047DA2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786957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800" b="1" i="0" u="none" strike="noStrike" dirty="0">
                <a:solidFill>
                  <a:schemeClr val="accent1"/>
                </a:solidFill>
                <a:effectLst/>
              </a:rPr>
              <a:t>Amazon EC2</a:t>
            </a: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: Provides secure compute capacity in the cloud and it is used to deploy application</a:t>
            </a:r>
            <a:endParaRPr lang="en-US" b="0" dirty="0">
              <a:solidFill>
                <a:schemeClr val="accent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800" b="1" i="0" u="none" strike="noStrike" dirty="0">
                <a:solidFill>
                  <a:schemeClr val="accent1"/>
                </a:solidFill>
                <a:effectLst/>
              </a:rPr>
              <a:t>Amazon RDS</a:t>
            </a: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: Provides cost-efficient and resizable capacity tasks such as database setup, patching and backups. Amazon RDS can be integrated with MySQL </a:t>
            </a:r>
            <a:endParaRPr lang="en-US" b="0" dirty="0">
              <a:solidFill>
                <a:schemeClr val="accent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800" b="1" i="0" u="none" strike="noStrike" dirty="0">
                <a:solidFill>
                  <a:schemeClr val="accent1"/>
                </a:solidFill>
                <a:effectLst/>
              </a:rPr>
              <a:t>GitHub</a:t>
            </a: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: It is a code hosting platform for version control and the repository therein is </a:t>
            </a:r>
            <a:r>
              <a:rPr lang="en-US" sz="1800" i="0" u="none" strike="noStrike" dirty="0">
                <a:solidFill>
                  <a:schemeClr val="accent1"/>
                </a:solidFill>
                <a:effectLst/>
              </a:rPr>
              <a:t>used to collaborate with team 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800" b="1" i="0" u="none" strike="noStrike" dirty="0">
                <a:solidFill>
                  <a:schemeClr val="accent1"/>
                </a:solidFill>
                <a:effectLst/>
              </a:rPr>
              <a:t>MySQL database</a:t>
            </a: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: Used to provide database support for the </a:t>
            </a:r>
            <a:r>
              <a:rPr lang="en-US" sz="1800" dirty="0">
                <a:solidFill>
                  <a:schemeClr val="accent1"/>
                </a:solidFill>
              </a:rPr>
              <a:t>applications/websites </a:t>
            </a:r>
            <a:r>
              <a:rPr lang="en-US" sz="1800" b="0" i="0" u="none" strike="noStrike" dirty="0">
                <a:solidFill>
                  <a:schemeClr val="accent1"/>
                </a:solidFill>
                <a:effectLst/>
              </a:rPr>
              <a:t>such as ours</a:t>
            </a:r>
            <a:endParaRPr lang="en-US" b="0" dirty="0">
              <a:solidFill>
                <a:schemeClr val="accent1"/>
              </a:solidFill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950B6E-F066-40BD-BE96-EACB8A43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Technology Stack Used: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2CA72-9A94-4648-AA11-7C48A9D0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82B149-FC65-40DC-AFE9-E3C52C3C848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</p:spTree>
    <p:extLst>
      <p:ext uri="{BB962C8B-B14F-4D97-AF65-F5344CB8AC3E}">
        <p14:creationId xmlns:p14="http://schemas.microsoft.com/office/powerpoint/2010/main" val="321899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/>
              <a:t>Product Architecture</a:t>
            </a:r>
          </a:p>
        </p:txBody>
      </p:sp>
      <p:sp>
        <p:nvSpPr>
          <p:cNvPr id="78" name="Rectangle 5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04366" y="6035356"/>
            <a:ext cx="568484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Aft>
                <a:spcPts val="600"/>
              </a:spcAft>
              <a:defRPr/>
            </a:pPr>
            <a:fld id="{F470E458-E7C2-4395-B75D-476A174CEE4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 defTabSz="457200">
                <a:spcAft>
                  <a:spcPts val="600"/>
                </a:spcAft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C3CE5B9A-755B-4105-92BF-1BDEE1A856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4208" y="458468"/>
            <a:ext cx="6594522" cy="579151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Widescreen</PresentationFormat>
  <Paragraphs>116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Adobe Garamond Pro</vt:lpstr>
      <vt:lpstr>Arial</vt:lpstr>
      <vt:lpstr>Calibri</vt:lpstr>
      <vt:lpstr>Segoe UI</vt:lpstr>
      <vt:lpstr>Office Theme</vt:lpstr>
      <vt:lpstr>Online Table Reservation System  “TableFleet” </vt:lpstr>
      <vt:lpstr>Agenda:</vt:lpstr>
      <vt:lpstr>Why we need the online system?</vt:lpstr>
      <vt:lpstr>Business idea and relevance </vt:lpstr>
      <vt:lpstr>Relevance</vt:lpstr>
      <vt:lpstr>Stakeholders</vt:lpstr>
      <vt:lpstr>Scope of the idea </vt:lpstr>
      <vt:lpstr>Technology Stack Used:</vt:lpstr>
      <vt:lpstr>Product Architecture</vt:lpstr>
      <vt:lpstr>Cost analysis:</vt:lpstr>
      <vt:lpstr>Revenue Model:</vt:lpstr>
      <vt:lpstr>Future Goals and Expectations</vt:lpstr>
      <vt:lpstr>Demo: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2020-11-18T03:55:20Z</dcterms:created>
  <dcterms:modified xsi:type="dcterms:W3CDTF">2020-11-18T04:43:46Z</dcterms:modified>
</cp:coreProperties>
</file>